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06.07.2014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06.07.2014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2132856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ПРОЗА 20-Х РОКІВ ХХ </a:t>
            </a:r>
            <a:r>
              <a:rPr lang="uk-UA" dirty="0" smtClean="0"/>
              <a:t>СТОЛІТТЯ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3428976"/>
          </a:xfrm>
        </p:spPr>
        <p:txBody>
          <a:bodyPr>
            <a:normAutofit/>
          </a:bodyPr>
          <a:lstStyle/>
          <a:p>
            <a:r>
              <a:rPr lang="ru-RU" dirty="0" smtClean="0"/>
              <a:t>Проза 20-х 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ru-RU" smtClean="0"/>
              <a:t>пережила </a:t>
            </a:r>
            <a:r>
              <a:rPr lang="ru-RU" dirty="0" err="1" smtClean="0"/>
              <a:t>інтенсивного</a:t>
            </a:r>
            <a:r>
              <a:rPr lang="ru-RU" dirty="0" smtClean="0"/>
              <a:t> жанрово-</a:t>
            </a:r>
            <a:r>
              <a:rPr lang="ru-RU" dirty="0" err="1" smtClean="0"/>
              <a:t>стильового</a:t>
            </a:r>
            <a:r>
              <a:rPr lang="ru-RU" dirty="0" smtClean="0"/>
              <a:t> </a:t>
            </a:r>
            <a:r>
              <a:rPr lang="ru-RU" dirty="0" err="1" smtClean="0"/>
              <a:t>оновлення</a:t>
            </a:r>
            <a:r>
              <a:rPr lang="ru-RU" dirty="0" smtClean="0"/>
              <a:t>, </a:t>
            </a:r>
            <a:r>
              <a:rPr lang="ru-RU" dirty="0" err="1" smtClean="0"/>
              <a:t>стрімко</a:t>
            </a:r>
            <a:r>
              <a:rPr lang="ru-RU" dirty="0" smtClean="0"/>
              <a:t> </a:t>
            </a:r>
            <a:r>
              <a:rPr lang="ru-RU" dirty="0" err="1" smtClean="0"/>
              <a:t>рухаючись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малих</a:t>
            </a:r>
            <a:r>
              <a:rPr lang="ru-RU" dirty="0" smtClean="0"/>
              <a:t> </a:t>
            </a:r>
            <a:r>
              <a:rPr lang="ru-RU" dirty="0" err="1" smtClean="0"/>
              <a:t>епічних</a:t>
            </a:r>
            <a:r>
              <a:rPr lang="ru-RU" dirty="0" smtClean="0"/>
              <a:t> форм (новели) до </a:t>
            </a:r>
            <a:r>
              <a:rPr lang="ru-RU" dirty="0" err="1" smtClean="0"/>
              <a:t>місткого</a:t>
            </a:r>
            <a:r>
              <a:rPr lang="ru-RU" dirty="0" smtClean="0"/>
              <a:t> роману.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визначальних</a:t>
            </a:r>
            <a:r>
              <a:rPr lang="ru-RU" dirty="0" smtClean="0"/>
              <a:t> рис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жага</a:t>
            </a:r>
            <a:r>
              <a:rPr lang="ru-RU" dirty="0" smtClean="0"/>
              <a:t> </a:t>
            </a:r>
            <a:r>
              <a:rPr lang="ru-RU" dirty="0" err="1" smtClean="0"/>
              <a:t>експериментувань</a:t>
            </a:r>
            <a:r>
              <a:rPr lang="ru-RU" dirty="0" smtClean="0"/>
              <a:t>. </a:t>
            </a:r>
            <a:endParaRPr lang="uk-UA" dirty="0"/>
          </a:p>
        </p:txBody>
      </p:sp>
      <p:pic>
        <p:nvPicPr>
          <p:cNvPr id="8194" name="Picture 2" descr="http://t3.gstatic.com/images?q=tbn:ANd9GcTk92NMS2qN_VEnYdR1GXSeVka2iGzunr6w2L3K9VN8dRkv_E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3038070"/>
            <a:ext cx="6286512" cy="38199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М. </a:t>
            </a:r>
            <a:r>
              <a:rPr lang="ru-RU" dirty="0" err="1" smtClean="0"/>
              <a:t>Хвильового</a:t>
            </a:r>
            <a:r>
              <a:rPr lang="ru-RU" dirty="0" smtClean="0"/>
              <a:t> «</a:t>
            </a:r>
            <a:r>
              <a:rPr lang="ru-RU" dirty="0" err="1" smtClean="0"/>
              <a:t>Сині</a:t>
            </a:r>
            <a:r>
              <a:rPr lang="ru-RU" dirty="0" smtClean="0"/>
              <a:t> </a:t>
            </a:r>
            <a:r>
              <a:rPr lang="ru-RU" dirty="0" err="1" smtClean="0"/>
              <a:t>етюди</a:t>
            </a:r>
            <a:r>
              <a:rPr lang="ru-RU" dirty="0" smtClean="0"/>
              <a:t>» (1923)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7170" name="Picture 2" descr="http://t3.gstatic.com/images?q=tbn:ANd9GcQM7ftxWwYsOALRqQoyrJy3EZ8JT9jqgRNYXOuNiJu9TmGWp3PoCg"/>
          <p:cNvPicPr>
            <a:picLocks noChangeAspect="1" noChangeArrowheads="1"/>
          </p:cNvPicPr>
          <p:nvPr/>
        </p:nvPicPr>
        <p:blipFill>
          <a:blip r:embed="rId2"/>
          <a:srcRect l="19565" t="-5556" r="16146"/>
          <a:stretch>
            <a:fillRect/>
          </a:stretch>
        </p:blipFill>
        <p:spPr bwMode="auto">
          <a:xfrm>
            <a:off x="1285852" y="1428736"/>
            <a:ext cx="3286148" cy="5429264"/>
          </a:xfrm>
          <a:prstGeom prst="rect">
            <a:avLst/>
          </a:prstGeom>
          <a:noFill/>
        </p:spPr>
      </p:pic>
      <p:pic>
        <p:nvPicPr>
          <p:cNvPr id="7172" name="Picture 4" descr="http://t3.gstatic.com/images?q=tbn:ANd9GcQ98Pk0ZhakQ5MWbfueSBHBKolNRuiuPeK3n_2UL5RfTdLjj6D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1746609"/>
            <a:ext cx="3857652" cy="51113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Georgia"/>
              </a:rPr>
              <a:t>М. </a:t>
            </a:r>
            <a:r>
              <a:rPr lang="ru-RU" sz="2400" dirty="0" err="1" smtClean="0">
                <a:solidFill>
                  <a:srgbClr val="000000"/>
                </a:solidFill>
                <a:latin typeface="Georgia"/>
              </a:rPr>
              <a:t>Йогансен</a:t>
            </a:r>
            <a:r>
              <a:rPr lang="ru-RU" sz="2400" dirty="0" smtClean="0">
                <a:solidFill>
                  <a:srgbClr val="000000"/>
                </a:solidFill>
                <a:latin typeface="Georgia"/>
              </a:rPr>
              <a:t> «</a:t>
            </a:r>
            <a:r>
              <a:rPr lang="ru-RU" sz="2400" dirty="0" err="1" smtClean="0">
                <a:solidFill>
                  <a:srgbClr val="000000"/>
                </a:solidFill>
                <a:latin typeface="Georgia"/>
              </a:rPr>
              <a:t>Подорож</a:t>
            </a:r>
            <a:r>
              <a:rPr lang="ru-RU" sz="2400" dirty="0" smtClean="0">
                <a:solidFill>
                  <a:srgbClr val="000000"/>
                </a:solidFill>
                <a:latin typeface="Georgia"/>
              </a:rPr>
              <a:t> ученого доктора Леонардо та </a:t>
            </a:r>
            <a:r>
              <a:rPr lang="ru-RU" sz="2400" dirty="0" err="1" smtClean="0">
                <a:solidFill>
                  <a:srgbClr val="000000"/>
                </a:solidFill>
                <a:latin typeface="Georgia"/>
              </a:rPr>
              <a:t>його</a:t>
            </a:r>
            <a:r>
              <a:rPr lang="ru-RU" sz="2400" dirty="0" smtClean="0">
                <a:solidFill>
                  <a:srgbClr val="000000"/>
                </a:solidFill>
                <a:latin typeface="Georgia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Georgia"/>
              </a:rPr>
              <a:t>майбутньої</a:t>
            </a:r>
            <a:r>
              <a:rPr lang="ru-RU" sz="2400" dirty="0" smtClean="0">
                <a:solidFill>
                  <a:srgbClr val="000000"/>
                </a:solidFill>
                <a:latin typeface="Georgia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Georgia"/>
              </a:rPr>
              <a:t>коханки</a:t>
            </a:r>
            <a:r>
              <a:rPr lang="ru-RU" sz="2400" dirty="0" smtClean="0">
                <a:solidFill>
                  <a:srgbClr val="000000"/>
                </a:solidFill>
                <a:latin typeface="Georgia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Georgia"/>
              </a:rPr>
              <a:t>прекрасної</a:t>
            </a:r>
            <a:r>
              <a:rPr lang="ru-RU" sz="2400" dirty="0" smtClean="0">
                <a:solidFill>
                  <a:srgbClr val="000000"/>
                </a:solidFill>
                <a:latin typeface="Georgia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Georgia"/>
              </a:rPr>
              <a:t>Аль-чести</a:t>
            </a:r>
            <a:r>
              <a:rPr lang="ru-RU" sz="2400" dirty="0" smtClean="0">
                <a:solidFill>
                  <a:srgbClr val="000000"/>
                </a:solidFill>
                <a:latin typeface="Georgia"/>
              </a:rPr>
              <a:t> в </a:t>
            </a:r>
            <a:r>
              <a:rPr lang="ru-RU" sz="2400" dirty="0" err="1" smtClean="0">
                <a:solidFill>
                  <a:srgbClr val="000000"/>
                </a:solidFill>
                <a:latin typeface="Georgia"/>
              </a:rPr>
              <a:t>Слобожанську</a:t>
            </a:r>
            <a:r>
              <a:rPr lang="ru-RU" sz="2400" dirty="0" smtClean="0">
                <a:solidFill>
                  <a:srgbClr val="000000"/>
                </a:solidFill>
                <a:latin typeface="Georgia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Georgia"/>
              </a:rPr>
              <a:t>Швейцарію</a:t>
            </a:r>
            <a:r>
              <a:rPr lang="ru-RU" sz="2400" dirty="0" smtClean="0">
                <a:solidFill>
                  <a:srgbClr val="000000"/>
                </a:solidFill>
                <a:latin typeface="Georgia"/>
              </a:rPr>
              <a:t>» </a:t>
            </a:r>
            <a:endParaRPr lang="uk-UA" sz="2400" dirty="0"/>
          </a:p>
        </p:txBody>
      </p:sp>
      <p:sp>
        <p:nvSpPr>
          <p:cNvPr id="6148" name="AutoShape 4" descr="data:image/jpeg;base64,/9j/4AAQSkZJRgABAQAAAQABAAD/2wBDAAkGBwgHBgkIBwgKCgkLDRYPDQwMDRsUFRAWIB0iIiAdHx8kKDQsJCYxJx8fLT0tMTU3Ojo6Iys/RD84QzQ5Ojf/2wBDAQoKCg0MDRoPDxo3JR8lNzc3Nzc3Nzc3Nzc3Nzc3Nzc3Nzc3Nzc3Nzc3Nzc3Nzc3Nzc3Nzc3Nzc3Nzc3Nzc3Nzf/wAARCACrAHIDASIAAhEBAxEB/8QAHAAAAQUBAQEAAAAAAAAAAAAABAABBQYHAwII/8QAShAAAQIEAwIJCAcECAcAAAAAAQIDAAQFEQYSIRMxBxQiNUFRYXOyFXF0gZKjsdEkMjNTVJGhQkOCwRYjJTRScqLhJjZFY7PS8P/EABQBAQAAAAAAAAAAAAAAAAAAAAD/xAAUEQEAAAAAAAAAAAAAAAAAAAAA/9oADAMBAAIRAxEAPwDZJKWYMmwSw19mn9gdQjvxVj7hr2BHmR/uUv3SfgIIgOHFpcb2GvYENsJb7ln2RHOpqQJRYdz5Fck5RqBHBbraFG82tICicoBNgLpt+esAZsJY/uWfZELYS33LPsiAi6gOItNqFlG4IPKyp1H6Xjwl5k5SmfXbKlWl9QoZR0dt/OICQEvL9DDXsCH4qx9w17AgaUcb25TxpTqlAgJUN2XQ9HXBwgOXFWPuGvYELizH3DXsCO0MYDlxZj7hr2BC4sx9w17AjtCgOPFWPuGvYEIyrH3DXsCO0IwGcVRpoVKbGyR9uv8AZH+Iwo9VTnOc79fiMKAvtP8A7jLd0n4CO8DU03p0qetlHwEEwHiYWhthxxYBShJUb9giJl61ITZpqktm880pxOdFi2Ei5C7jQ30sekHqMH1Ntt6QfYdKgh5BaOTfyuTp+cRi6PKKcmVhmbCphwOKtuTZJBSnqBuontUTAFOVORUgOSqmZpQNgllaMwuknpI6BfzQWzMyjy8jLrK12vlSQTbT5j84hXaMzMkGcVOP2tdOzSkEBCkWIG8WUSR0+bSO9Mp7NOmVvsJmyXEpS4FJFl5UhKfNa3R1nsgOtSqK5V51KChIZbQsjZlancxUMqQCNeR27+yCJeqybjTSnH2WnFNJcU2pwXQCnNr6oHclWHKk5Pql5lTymAyLi4QAVG4F7X5R1gXyW1sthed2IH1MifrZMl7792tuuAlDVqcnZ5p6XG1KUt3cAzFRypA850HWY9OVGSbQFuTTQSQCDm33vb87H8ojJuQTMOpWFzrSdoy4tCEIsotKCk77kXtY26N1o8NUuXlihUomaZcQE2WlCDqAoXIO+4UYCWTUpJTimxNNFadSMw03fMfmIIbcQ4CW1BQBKSQb6g2I/OK+aNKredWtqYXtCSq7Te8qSVa79Snd2+aJelMsy8spuXQpCA4s5VCxBKiSPNrAGQ0KFAZ3VOc5zv1+IwoVU5znO/X4jCgL1SubJPuEeEQXAdI5qk+4R4RBcAPPfYp75vxpiCrUxsS4UmxuYnZ4/wBSnvWvGmKJiCdvNPpv9VxQ/WAhZ15bjiuWrXtgUOKSLlWnaY8zDgShTizZI1JMUSuV52eVsWFFDAPR+1AXF2tybDhSubbSenlQ7VfkXVhDU2hSjusYzLKANBaHSm50gNb4w4oXzXBGkeA4snfFKpGIH5YIYmOWgaAneIuDDiXmkOJ3KEBPUF5QmU3O5XVGjSf7/vT/ACjMaIfpTY7RGnSn77vT/KAIhGGhQGd1TnOc79fiMKFVOc5zv1+IwoC8UfmmS9HR4RETjytTuH8POVGntNOOocQlQdBICSbX09US9H5pkfR0eERGY8lTOYOq7SE5liWW4gW/aSMw+EBlMnwhYkqlcpUu9NNNS71RlkONNMpAUkuoBFzcxOVu/lOcTfc+v4xnGH/+Y6IQf+pyn/mRGhYheDdTnRbXbr+MBVcWzhYp5aQTmcIHqimSks5MLIbEWLFJK5ZLijqFDS+8Rww22lIzLAuTuMAL/R+oLbK22Sq2toDak3dqULuhQ6CkxteGGWnmkaoHWDbWLb/RahzGR2Ypko46kfabMAn1iAwBuml2WceCkOJaAUsIGqO2LBSFhyXbCSdBqI2VGH6PJU+bYlKZKtNPIO0CWgM+nT0mMjkWEgurbb2aSs5UjoHRATtCSeOI7LRp8p++70/ARneH5YrmknWL1SZvbzdVYOipaaCN+8FtCgf9RHqgJKGh4RgM6qnOc536/EYUKqc5znfr8RhQF4o3NEj6O34RBL7YdaW0oXS4kpI7CIGomtHkfR2/CINgPmWky/FMWUyVOhZq8s37L6R/KLticHyrOd+v4xBYhlVSXCqGcmVHlqUcQesLcbV8SR6osWLDlqs1ydNuvX1wFMxE0nZtlQJSoFP8RtaIkNOqKEpVlQbXPQIstTYE1KFIFykggdfZAUqhOyI39kABKTtRkZpoMzbuXNfk6gaxqmIZPGDcrJJplSd2bjWZRSkAhenJJAuBrvjNGHm25tlT2bZJWCQlJOg80fQFJrEtUJVpyVQ8pORJuplSRY9RIsfUYAPDVPq0hLOJqk5xlKkXBKyok9oI0/OKfiTKK04UDkFtsgWtpl0/Sw9UaVOTDUpJvTT19m02pxdhc2AuYyyrTvlGpvzYQUJcIypO8AAAX/KAsOFsoXnI7YLoM4Bj7Ekjc6tsPAfw2P8AKAMMrH1T1REtTolOHJSCohM1LmXI6L7MLB/0W9cBqkIwoaAzuqc5znfr8RhQqpznOd+vxGFAXeh8zSHozfhEGmAqHzNIejN+EQdAY/wmSgZ4RsPTVj9ImZQX7UvpH8xHrFQz1OcA6H1/ExNcK0kV1LCM+lF9lWGGVn/ClTiDf80AeuKpjGuSUhWZ9t1y7u3WAhOp3/pARt9NYipeZZLroQ4CkKIMRc9Xn5lK0MpDSTpfptEvgWgLxJKzUpLuobnGFKW2VDRSSlPJPZcHXogOSJlTLyXFNNlKVA5VrNiL7jp0xruDa7PzdFLUjKSa3WEkoYU+sKtvFzl7Yyyep1XocxsatTFtFI0KFhxKh1gjo89vNGrYIxDTX6WwiTllNhAyOvvlLaQrquTc+qAk8ZzrzGEJl3YkPOthGz32Kui8ZlIzqZtht5PTvHUY0LH1SlF4VmdlMtOq2raRs1g8rNe35AxhYqEzJTLnFXilJVqm2h9UBq9CmMjqbWGsVzFk3xDhcbmvu32DfsIAP6GIykYtLA+nsAJTqXEK3er/AHjnwrhS8ZVFKCUqLbdlA6pugWMB9Dw0B0WbE/R5GbSQQ+whzTtAMGmAzqqc5znfr8RhQqpznOd+vxGFAXeh8yyHozfhEHQDQ+ZZD0ZvwiDoCBxjIiepssOlioSrwP8AleQT+kfOmMzbGFb6+PO39qPp6p6yTl7b0+IR8x41t/S+t9fHnfFAQgGY2TviZoNRqmHpo1ClqyrW0poneLHptEOk2MdG1KbXmQtQPWDaAsKqBiatMJqjgm5wPXzPre2hPWAL9HVYAdURzuF6op9hhNPdddfUUtIIAUsgXIAUR0RoHBjjBqUbeplQaCgu7jRTvWrQEAdcXHhCLDMrKzDB2UzYOJc0BbbRc3HbciAyOWok/TtvITS25dLLgcVdyyc+UDrAKhuMR1QQEPoXybOC5CTcXGhgglytVd2Ymsy8yiQT1dsSWI5ZDkjTXWkgBLimiQfX/KArVSJTJvD/ALah+kW7hRV/xvO/5GvAIqFWczMzBNrlCtPVH0LNYFoVbqsxU6ow88+pQTl2ykosEi3JBgPXBZO8dwPTyTymczB/gUR8ItpgGj0en0WVMrSpRqVYKysobFgVHeT26QdAZ3VOc5zv1+IwoVU5znO/X4jCgLtQuZaf6M34RB0A0LmWn+jN+EQfAC1L+5O+r4iPl7G5IxlW+rjzvxj6jnkLclHUtpzLKdE3tfsjM61wTyNWq85UXZiqtLm3lOqQ2WLAnqvrAYqmUcUAoLRrDll1tJJsR1iJ+UpbD2IDSZh9xqXTNuSynrpCwEqUm9zyQdPNHWZorCsTJodGecnEqcS02sqSpSxpmNxoQATqICBlH1IUl1takLQQpKk70kbjF7rFfmK/Q5uoTzqdrkbbShO4AGytO06nziLI1wN0tBuJyrKF9LrZ+UGtcFkg3IvSfGKmUOkEkuNXHm0/+tAZrRFtol3FXGZSTaONUnShhMvnJSlYUew6xqEvwVU6XTlS9Uledxr5Rye4JKY7mKnqqM1r2ea6P4YDIJiqyqW15pTOMpuDbURt9AwtX5eoszL9eLrDTwLjWZfLFh1m0Qy+BejrSUl+rC4I+3a/9Y1CSQ4hDm0TlKl3AvewsPlAEDdCh4RgM6qnOc536/EYUKqc5znfr8RhQF2oXMtP9Gb8Ig+AKFzJT/Rm/CIOgHhoeGMB84SlPYqmPXafNZtjMVeZbXkNjbaubvyg58zOBccqlaRNvmXamG0qS4Qdo2q1woAAHQmxt1dtzl4PxfJ4lmqpTqaC4moPvy61rQUkKcUUkjMOgwbI4DxRWsTNVPETbDLKphL0wrajMcpBCUpFx0AbxpAXuYx/QmJlqWK5gvvTD0s2kMnVxohKrnoFyBeKvhjhFW9tKjiGeyNKkuMtyMtILACCsJJzknOQSBpbeY8y+Bq15RqMy+22EuVbbSwD18rJWtSldh5SdOy0QE/gyvUqgLdn5ZrJIUziaAw4XVPqL6VZgALgADzwGip4R6AtgOIVNlwzCpcMGVWl0qSgLVySBYBJB1j0eEXD/FlTCHZhxpMu1MFSGCeQ4vInTrve/VaKerCGLX5d9S5OSLc9UVvzUkJwpQ40WUoSCrLcgEXItr0wC3wZ1/yalDrLKpluQYYR9JsCtLylKv18lWl+mA03CNeNeaqKyttXFJ92VGzaUi2W2hzE3Ou8aRPxVOD+hT9Clqu3UUNpM1VH5lrIvNdtZBF+o9kWqAeGh4aAzuqc5znfr8RhQqpznOd+vxGFAXag8yU/0ZvwiDjANA5kp/ozfhEHwChiIeEYDG8WViv0teMXJfEE6E01cqJdKg3lQHnE5v2OgEgdnXHGXxLiJ9bUg5V5xnPU32lZ0tCZZQhjMlCyE5frC+l9DvjT6hhOiVHj/HJHaeUC2Zr+tWNoWyCjcdLEDdbtgY4Fw2ZTi3k0BG3L+YPOZ9oRlJz5s2o03wGVu4yxK/KN1BNZeaLUpT3VMobRkdU44UqvcXF7dFolqdimtzWIKWyak8GW6u5KzSAkWdzOOFtJ00AQ3+sXFXB3Q3KsqceYC5YMMtMyYulDWzNwQQQT5jEpL4QoMs6HWJAIWJ3j1w6v7exTn+t1KOm7sgJIzLjd9oyo5UXIbSVXPZpD8c1I4u/vt9S3Rf8A2gm0KwgBuOHT6M/rbXJu0v8A7Q7b63SMrC0brlwW0+cEQrQDwjChGAzqqc5znfr8RhQqpznOd+vxGFAXWgH+w6f6M34REhGeUmuVJFNlEJmLJSwgAbNPV5oK8v1P8T7tPygLzDRR/L9T/E+7T8oXl+p/ifdp+UBeYUUby/U/xPu0/KEK/U/xPu0/KAvMKKN5fqf4n3aflC8v1P8AE+7T8oC8w0Ufy/U/xPu0/KH8vVP8T7tPygLxCij+Xqn+J92n5Q3l+p/ifdp+UBeYaKP5fqf4n3aflCNfqdj9J92n5QAlUH9pzffr8RhRXZ+qTpnpkl7UuqP1U9Z7IUB//9k="/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6146" name="Picture 2" descr="http://t2.gstatic.com/images?q=tbn:ANd9GcRllNU7raOuIhS7wsnCsKhw_lnQ1vui9JGpnWlvHNBcrkzMClaYK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643058"/>
            <a:ext cx="3324266" cy="5214942"/>
          </a:xfrm>
          <a:prstGeom prst="rect">
            <a:avLst/>
          </a:prstGeom>
          <a:noFill/>
        </p:spPr>
      </p:pic>
      <p:sp>
        <p:nvSpPr>
          <p:cNvPr id="6150" name="AutoShape 6" descr="data:image/jpeg;base64,/9j/4AAQSkZJRgABAQAAAQABAAD/2wBDAAkGBwgHBgkIBwgKCgkLDRYPDQwMDRsUFRAWIB0iIiAdHx8kKDQsJCYxJx8fLT0tMTU3Ojo6Iys/RD84QzQ5Ojf/2wBDAQoKCg0MDRoPDxo3JR8lNzc3Nzc3Nzc3Nzc3Nzc3Nzc3Nzc3Nzc3Nzc3Nzc3Nzc3Nzc3Nzc3Nzc3Nzc3Nzc3Nzf/wAARCACrAHIDASIAAhEBAxEB/8QAHAAAAQUBAQEAAAAAAAAAAAAABAABBQYHAwII/8QAShAAAQIEAwIJCAcECAcAAAAAAQIDAAQFEQYSIRMxBxQiNUFRYXOyFXF0gZKjsdEkMjNTVJGhQkOCwRYjJTRScqLhJjZFY7PS8P/EABQBAQAAAAAAAAAAAAAAAAAAAAD/xAAUEQEAAAAAAAAAAAAAAAAAAAAA/9oADAMBAAIRAxEAPwDZJKWYMmwSw19mn9gdQjvxVj7hr2BHmR/uUv3SfgIIgOHFpcb2GvYENsJb7ln2RHOpqQJRYdz5Fck5RqBHBbraFG82tICicoBNgLpt+esAZsJY/uWfZELYS33LPsiAi6gOItNqFlG4IPKyp1H6Xjwl5k5SmfXbKlWl9QoZR0dt/OICQEvL9DDXsCH4qx9w17AgaUcb25TxpTqlAgJUN2XQ9HXBwgOXFWPuGvYELizH3DXsCO0MYDlxZj7hr2BC4sx9w17AjtCgOPFWPuGvYEIyrH3DXsCO0IwGcVRpoVKbGyR9uv8AZH+Iwo9VTnOc79fiMKAvtP8A7jLd0n4CO8DU03p0qetlHwEEwHiYWhthxxYBShJUb9giJl61ITZpqktm880pxOdFi2Ei5C7jQ30sekHqMH1Ntt6QfYdKgh5BaOTfyuTp+cRi6PKKcmVhmbCphwOKtuTZJBSnqBuontUTAFOVORUgOSqmZpQNgllaMwuknpI6BfzQWzMyjy8jLrK12vlSQTbT5j84hXaMzMkGcVOP2tdOzSkEBCkWIG8WUSR0+bSO9Mp7NOmVvsJmyXEpS4FJFl5UhKfNa3R1nsgOtSqK5V51KChIZbQsjZlancxUMqQCNeR27+yCJeqybjTSnH2WnFNJcU2pwXQCnNr6oHclWHKk5Pql5lTymAyLi4QAVG4F7X5R1gXyW1sthed2IH1MifrZMl7792tuuAlDVqcnZ5p6XG1KUt3cAzFRypA850HWY9OVGSbQFuTTQSQCDm33vb87H8ojJuQTMOpWFzrSdoy4tCEIsotKCk77kXtY26N1o8NUuXlihUomaZcQE2WlCDqAoXIO+4UYCWTUpJTimxNNFadSMw03fMfmIIbcQ4CW1BQBKSQb6g2I/OK+aNKredWtqYXtCSq7Te8qSVa79Snd2+aJelMsy8spuXQpCA4s5VCxBKiSPNrAGQ0KFAZ3VOc5zv1+IwoVU5znO/X4jCgL1SubJPuEeEQXAdI5qk+4R4RBcAPPfYp75vxpiCrUxsS4UmxuYnZ4/wBSnvWvGmKJiCdvNPpv9VxQ/WAhZ15bjiuWrXtgUOKSLlWnaY8zDgShTizZI1JMUSuV52eVsWFFDAPR+1AXF2tybDhSubbSenlQ7VfkXVhDU2hSjusYzLKANBaHSm50gNb4w4oXzXBGkeA4snfFKpGIH5YIYmOWgaAneIuDDiXmkOJ3KEBPUF5QmU3O5XVGjSf7/vT/ACjMaIfpTY7RGnSn77vT/KAIhGGhQGd1TnOc79fiMKFVOc5zv1+IwoC8UfmmS9HR4RETjytTuH8POVGntNOOocQlQdBICSbX09US9H5pkfR0eERGY8lTOYOq7SE5liWW4gW/aSMw+EBlMnwhYkqlcpUu9NNNS71RlkONNMpAUkuoBFzcxOVu/lOcTfc+v4xnGH/+Y6IQf+pyn/mRGhYheDdTnRbXbr+MBVcWzhYp5aQTmcIHqimSks5MLIbEWLFJK5ZLijqFDS+8Rww22lIzLAuTuMAL/R+oLbK22Sq2toDak3dqULuhQ6CkxteGGWnmkaoHWDbWLb/RahzGR2Ypko46kfabMAn1iAwBuml2WceCkOJaAUsIGqO2LBSFhyXbCSdBqI2VGH6PJU+bYlKZKtNPIO0CWgM+nT0mMjkWEgurbb2aSs5UjoHRATtCSeOI7LRp8p++70/ARneH5YrmknWL1SZvbzdVYOipaaCN+8FtCgf9RHqgJKGh4RgM6qnOc536/EYUKqc5znfr8RhQF4o3NEj6O34RBL7YdaW0oXS4kpI7CIGomtHkfR2/CINgPmWky/FMWUyVOhZq8s37L6R/KLticHyrOd+v4xBYhlVSXCqGcmVHlqUcQesLcbV8SR6osWLDlqs1ydNuvX1wFMxE0nZtlQJSoFP8RtaIkNOqKEpVlQbXPQIstTYE1KFIFykggdfZAUqhOyI39kABKTtRkZpoMzbuXNfk6gaxqmIZPGDcrJJplSd2bjWZRSkAhenJJAuBrvjNGHm25tlT2bZJWCQlJOg80fQFJrEtUJVpyVQ8pORJuplSRY9RIsfUYAPDVPq0hLOJqk5xlKkXBKyok9oI0/OKfiTKK04UDkFtsgWtpl0/Sw9UaVOTDUpJvTT19m02pxdhc2AuYyyrTvlGpvzYQUJcIypO8AAAX/KAsOFsoXnI7YLoM4Bj7Ekjc6tsPAfw2P8AKAMMrH1T1REtTolOHJSCohM1LmXI6L7MLB/0W9cBqkIwoaAzuqc5znfr8RhQqpznOd+vxGFAXeh8zSHozfhEGmAqHzNIejN+EQdAY/wmSgZ4RsPTVj9ImZQX7UvpH8xHrFQz1OcA6H1/ExNcK0kV1LCM+lF9lWGGVn/ClTiDf80AeuKpjGuSUhWZ9t1y7u3WAhOp3/pARt9NYipeZZLroQ4CkKIMRc9Xn5lK0MpDSTpfptEvgWgLxJKzUpLuobnGFKW2VDRSSlPJPZcHXogOSJlTLyXFNNlKVA5VrNiL7jp0xruDa7PzdFLUjKSa3WEkoYU+sKtvFzl7Yyyep1XocxsatTFtFI0KFhxKh1gjo89vNGrYIxDTX6WwiTllNhAyOvvlLaQrquTc+qAk8ZzrzGEJl3YkPOthGz32Kui8ZlIzqZtht5PTvHUY0LH1SlF4VmdlMtOq2raRs1g8rNe35AxhYqEzJTLnFXilJVqm2h9UBq9CmMjqbWGsVzFk3xDhcbmvu32DfsIAP6GIykYtLA+nsAJTqXEK3er/AHjnwrhS8ZVFKCUqLbdlA6pugWMB9Dw0B0WbE/R5GbSQQ+whzTtAMGmAzqqc5znfr8RhQqpznOd+vxGFAXeh8yyHozfhEHQDQ+ZZD0ZvwiDoCBxjIiepssOlioSrwP8AleQT+kfOmMzbGFb6+PO39qPp6p6yTl7b0+IR8x41t/S+t9fHnfFAQgGY2TviZoNRqmHpo1ClqyrW0poneLHptEOk2MdG1KbXmQtQPWDaAsKqBiatMJqjgm5wPXzPre2hPWAL9HVYAdURzuF6op9hhNPdddfUUtIIAUsgXIAUR0RoHBjjBqUbeplQaCgu7jRTvWrQEAdcXHhCLDMrKzDB2UzYOJc0BbbRc3HbciAyOWok/TtvITS25dLLgcVdyyc+UDrAKhuMR1QQEPoXybOC5CTcXGhgglytVd2Ymsy8yiQT1dsSWI5ZDkjTXWkgBLimiQfX/KArVSJTJvD/ALah+kW7hRV/xvO/5GvAIqFWczMzBNrlCtPVH0LNYFoVbqsxU6ow88+pQTl2ykosEi3JBgPXBZO8dwPTyTymczB/gUR8ItpgGj0en0WVMrSpRqVYKysobFgVHeT26QdAZ3VOc5zv1+IwoVU5znO/X4jCgLtQuZaf6M34RB0A0LmWn+jN+EQfAC1L+5O+r4iPl7G5IxlW+rjzvxj6jnkLclHUtpzLKdE3tfsjM61wTyNWq85UXZiqtLm3lOqQ2WLAnqvrAYqmUcUAoLRrDll1tJJsR1iJ+UpbD2IDSZh9xqXTNuSynrpCwEqUm9zyQdPNHWZorCsTJodGecnEqcS02sqSpSxpmNxoQATqICBlH1IUl1takLQQpKk70kbjF7rFfmK/Q5uoTzqdrkbbShO4AGytO06nziLI1wN0tBuJyrKF9LrZ+UGtcFkg3IvSfGKmUOkEkuNXHm0/+tAZrRFtol3FXGZSTaONUnShhMvnJSlYUew6xqEvwVU6XTlS9Uledxr5Rye4JKY7mKnqqM1r2ea6P4YDIJiqyqW15pTOMpuDbURt9AwtX5eoszL9eLrDTwLjWZfLFh1m0Qy+BejrSUl+rC4I+3a/9Y1CSQ4hDm0TlKl3AvewsPlAEDdCh4RgM6qnOc536/EYUKqc5znfr8RhQF2oXMtP9Gb8Ig+AKFzJT/Rm/CIOgHhoeGMB84SlPYqmPXafNZtjMVeZbXkNjbaubvyg58zOBccqlaRNvmXamG0qS4Qdo2q1woAAHQmxt1dtzl4PxfJ4lmqpTqaC4moPvy61rQUkKcUUkjMOgwbI4DxRWsTNVPETbDLKphL0wrajMcpBCUpFx0AbxpAXuYx/QmJlqWK5gvvTD0s2kMnVxohKrnoFyBeKvhjhFW9tKjiGeyNKkuMtyMtILACCsJJzknOQSBpbeY8y+Bq15RqMy+22EuVbbSwD18rJWtSldh5SdOy0QE/gyvUqgLdn5ZrJIUziaAw4XVPqL6VZgALgADzwGip4R6AtgOIVNlwzCpcMGVWl0qSgLVySBYBJB1j0eEXD/FlTCHZhxpMu1MFSGCeQ4vInTrve/VaKerCGLX5d9S5OSLc9UVvzUkJwpQ40WUoSCrLcgEXItr0wC3wZ1/yalDrLKpluQYYR9JsCtLylKv18lWl+mA03CNeNeaqKyttXFJ92VGzaUi2W2hzE3Ou8aRPxVOD+hT9Clqu3UUNpM1VH5lrIvNdtZBF+o9kWqAeGh4aAzuqc5znfr8RhQqpznOd+vxGFAXag8yU/0ZvwiDjANA5kp/ozfhEHwChiIeEYDG8WViv0teMXJfEE6E01cqJdKg3lQHnE5v2OgEgdnXHGXxLiJ9bUg5V5xnPU32lZ0tCZZQhjMlCyE5frC+l9DvjT6hhOiVHj/HJHaeUC2Zr+tWNoWyCjcdLEDdbtgY4Fw2ZTi3k0BG3L+YPOZ9oRlJz5s2o03wGVu4yxK/KN1BNZeaLUpT3VMobRkdU44UqvcXF7dFolqdimtzWIKWyak8GW6u5KzSAkWdzOOFtJ00AQ3+sXFXB3Q3KsqceYC5YMMtMyYulDWzNwQQQT5jEpL4QoMs6HWJAIWJ3j1w6v7exTn+t1KOm7sgJIzLjd9oyo5UXIbSVXPZpD8c1I4u/vt9S3Rf8A2gm0KwgBuOHT6M/rbXJu0v8A7Q7b63SMrC0brlwW0+cEQrQDwjChGAzqqc5znfr8RhQqpznOd+vxGFAXWgH+w6f6M34REhGeUmuVJFNlEJmLJSwgAbNPV5oK8v1P8T7tPygLzDRR/L9T/E+7T8oXl+p/ifdp+UBeYUUby/U/xPu0/KEK/U/xPu0/KAvMKKN5fqf4n3aflC8v1P8AE+7T8oC8w0Ufy/U/xPu0/KH8vVP8T7tPygLxCij+Xqn+J92n5Q3l+p/ifdp+UBeYaKP5fqf4n3aflCNfqdj9J92n5QAlUH9pzffr8RhRXZ+qTpnpkl7UuqP1U9Z7IU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6152" name="AutoShape 8" descr="data:image/jpeg;base64,/9j/4AAQSkZJRgABAQAAAQABAAD/2wBDAAkGBwgHBgkIBwgKCgkLDRYPDQwMDRsUFRAWIB0iIiAdHx8kKDQsJCYxJx8fLT0tMTU3Ojo6Iys/RD84QzQ5Ojf/2wBDAQoKCg0MDRoPDxo3JR8lNzc3Nzc3Nzc3Nzc3Nzc3Nzc3Nzc3Nzc3Nzc3Nzc3Nzc3Nzc3Nzc3Nzc3Nzc3Nzc3Nzf/wAARCACrAHIDASIAAhEBAxEB/8QAHAAAAQUBAQEAAAAAAAAAAAAABAABBQYHAwII/8QAShAAAQIEAwIJCAcECAcAAAAAAQIDAAQFEQYSIRMxBxQiNUFRYXOyFXF0gZKjsdEkMjNTVJGhQkOCwRYjJTRScqLhJjZFY7PS8P/EABQBAQAAAAAAAAAAAAAAAAAAAAD/xAAUEQEAAAAAAAAAAAAAAAAAAAAA/9oADAMBAAIRAxEAPwDZJKWYMmwSw19mn9gdQjvxVj7hr2BHmR/uUv3SfgIIgOHFpcb2GvYENsJb7ln2RHOpqQJRYdz5Fck5RqBHBbraFG82tICicoBNgLpt+esAZsJY/uWfZELYS33LPsiAi6gOItNqFlG4IPKyp1H6Xjwl5k5SmfXbKlWl9QoZR0dt/OICQEvL9DDXsCH4qx9w17AgaUcb25TxpTqlAgJUN2XQ9HXBwgOXFWPuGvYELizH3DXsCO0MYDlxZj7hr2BC4sx9w17AjtCgOPFWPuGvYEIyrH3DXsCO0IwGcVRpoVKbGyR9uv8AZH+Iwo9VTnOc79fiMKAvtP8A7jLd0n4CO8DU03p0qetlHwEEwHiYWhthxxYBShJUb9giJl61ITZpqktm880pxOdFi2Ei5C7jQ30sekHqMH1Ntt6QfYdKgh5BaOTfyuTp+cRi6PKKcmVhmbCphwOKtuTZJBSnqBuontUTAFOVORUgOSqmZpQNgllaMwuknpI6BfzQWzMyjy8jLrK12vlSQTbT5j84hXaMzMkGcVOP2tdOzSkEBCkWIG8WUSR0+bSO9Mp7NOmVvsJmyXEpS4FJFl5UhKfNa3R1nsgOtSqK5V51KChIZbQsjZlancxUMqQCNeR27+yCJeqybjTSnH2WnFNJcU2pwXQCnNr6oHclWHKk5Pql5lTymAyLi4QAVG4F7X5R1gXyW1sthed2IH1MifrZMl7792tuuAlDVqcnZ5p6XG1KUt3cAzFRypA850HWY9OVGSbQFuTTQSQCDm33vb87H8ojJuQTMOpWFzrSdoy4tCEIsotKCk77kXtY26N1o8NUuXlihUomaZcQE2WlCDqAoXIO+4UYCWTUpJTimxNNFadSMw03fMfmIIbcQ4CW1BQBKSQb6g2I/OK+aNKredWtqYXtCSq7Te8qSVa79Snd2+aJelMsy8spuXQpCA4s5VCxBKiSPNrAGQ0KFAZ3VOc5zv1+IwoVU5znO/X4jCgL1SubJPuEeEQXAdI5qk+4R4RBcAPPfYp75vxpiCrUxsS4UmxuYnZ4/wBSnvWvGmKJiCdvNPpv9VxQ/WAhZ15bjiuWrXtgUOKSLlWnaY8zDgShTizZI1JMUSuV52eVsWFFDAPR+1AXF2tybDhSubbSenlQ7VfkXVhDU2hSjusYzLKANBaHSm50gNb4w4oXzXBGkeA4snfFKpGIH5YIYmOWgaAneIuDDiXmkOJ3KEBPUF5QmU3O5XVGjSf7/vT/ACjMaIfpTY7RGnSn77vT/KAIhGGhQGd1TnOc79fiMKFVOc5zv1+IwoC8UfmmS9HR4RETjytTuH8POVGntNOOocQlQdBICSbX09US9H5pkfR0eERGY8lTOYOq7SE5liWW4gW/aSMw+EBlMnwhYkqlcpUu9NNNS71RlkONNMpAUkuoBFzcxOVu/lOcTfc+v4xnGH/+Y6IQf+pyn/mRGhYheDdTnRbXbr+MBVcWzhYp5aQTmcIHqimSks5MLIbEWLFJK5ZLijqFDS+8Rww22lIzLAuTuMAL/R+oLbK22Sq2toDak3dqULuhQ6CkxteGGWnmkaoHWDbWLb/RahzGR2Ypko46kfabMAn1iAwBuml2WceCkOJaAUsIGqO2LBSFhyXbCSdBqI2VGH6PJU+bYlKZKtNPIO0CWgM+nT0mMjkWEgurbb2aSs5UjoHRATtCSeOI7LRp8p++70/ARneH5YrmknWL1SZvbzdVYOipaaCN+8FtCgf9RHqgJKGh4RgM6qnOc536/EYUKqc5znfr8RhQF4o3NEj6O34RBL7YdaW0oXS4kpI7CIGomtHkfR2/CINgPmWky/FMWUyVOhZq8s37L6R/KLticHyrOd+v4xBYhlVSXCqGcmVHlqUcQesLcbV8SR6osWLDlqs1ydNuvX1wFMxE0nZtlQJSoFP8RtaIkNOqKEpVlQbXPQIstTYE1KFIFykggdfZAUqhOyI39kABKTtRkZpoMzbuXNfk6gaxqmIZPGDcrJJplSd2bjWZRSkAhenJJAuBrvjNGHm25tlT2bZJWCQlJOg80fQFJrEtUJVpyVQ8pORJuplSRY9RIsfUYAPDVPq0hLOJqk5xlKkXBKyok9oI0/OKfiTKK04UDkFtsgWtpl0/Sw9UaVOTDUpJvTT19m02pxdhc2AuYyyrTvlGpvzYQUJcIypO8AAAX/KAsOFsoXnI7YLoM4Bj7Ekjc6tsPAfw2P8AKAMMrH1T1REtTolOHJSCohM1LmXI6L7MLB/0W9cBqkIwoaAzuqc5znfr8RhQqpznOd+vxGFAXeh8zSHozfhEGmAqHzNIejN+EQdAY/wmSgZ4RsPTVj9ImZQX7UvpH8xHrFQz1OcA6H1/ExNcK0kV1LCM+lF9lWGGVn/ClTiDf80AeuKpjGuSUhWZ9t1y7u3WAhOp3/pARt9NYipeZZLroQ4CkKIMRc9Xn5lK0MpDSTpfptEvgWgLxJKzUpLuobnGFKW2VDRSSlPJPZcHXogOSJlTLyXFNNlKVA5VrNiL7jp0xruDa7PzdFLUjKSa3WEkoYU+sKtvFzl7Yyyep1XocxsatTFtFI0KFhxKh1gjo89vNGrYIxDTX6WwiTllNhAyOvvlLaQrquTc+qAk8ZzrzGEJl3YkPOthGz32Kui8ZlIzqZtht5PTvHUY0LH1SlF4VmdlMtOq2raRs1g8rNe35AxhYqEzJTLnFXilJVqm2h9UBq9CmMjqbWGsVzFk3xDhcbmvu32DfsIAP6GIykYtLA+nsAJTqXEK3er/AHjnwrhS8ZVFKCUqLbdlA6pugWMB9Dw0B0WbE/R5GbSQQ+whzTtAMGmAzqqc5znfr8RhQqpznOd+vxGFAXeh8yyHozfhEHQDQ+ZZD0ZvwiDoCBxjIiepssOlioSrwP8AleQT+kfOmMzbGFb6+PO39qPp6p6yTl7b0+IR8x41t/S+t9fHnfFAQgGY2TviZoNRqmHpo1ClqyrW0poneLHptEOk2MdG1KbXmQtQPWDaAsKqBiatMJqjgm5wPXzPre2hPWAL9HVYAdURzuF6op9hhNPdddfUUtIIAUsgXIAUR0RoHBjjBqUbeplQaCgu7jRTvWrQEAdcXHhCLDMrKzDB2UzYOJc0BbbRc3HbciAyOWok/TtvITS25dLLgcVdyyc+UDrAKhuMR1QQEPoXybOC5CTcXGhgglytVd2Ymsy8yiQT1dsSWI5ZDkjTXWkgBLimiQfX/KArVSJTJvD/ALah+kW7hRV/xvO/5GvAIqFWczMzBNrlCtPVH0LNYFoVbqsxU6ow88+pQTl2ykosEi3JBgPXBZO8dwPTyTymczB/gUR8ItpgGj0en0WVMrSpRqVYKysobFgVHeT26QdAZ3VOc5zv1+IwoVU5znO/X4jCgLtQuZaf6M34RB0A0LmWn+jN+EQfAC1L+5O+r4iPl7G5IxlW+rjzvxj6jnkLclHUtpzLKdE3tfsjM61wTyNWq85UXZiqtLm3lOqQ2WLAnqvrAYqmUcUAoLRrDll1tJJsR1iJ+UpbD2IDSZh9xqXTNuSynrpCwEqUm9zyQdPNHWZorCsTJodGecnEqcS02sqSpSxpmNxoQATqICBlH1IUl1takLQQpKk70kbjF7rFfmK/Q5uoTzqdrkbbShO4AGytO06nziLI1wN0tBuJyrKF9LrZ+UGtcFkg3IvSfGKmUOkEkuNXHm0/+tAZrRFtol3FXGZSTaONUnShhMvnJSlYUew6xqEvwVU6XTlS9Uledxr5Rye4JKY7mKnqqM1r2ea6P4YDIJiqyqW15pTOMpuDbURt9AwtX5eoszL9eLrDTwLjWZfLFh1m0Qy+BejrSUl+rC4I+3a/9Y1CSQ4hDm0TlKl3AvewsPlAEDdCh4RgM6qnOc536/EYUKqc5znfr8RhQF2oXMtP9Gb8Ig+AKFzJT/Rm/CIOgHhoeGMB84SlPYqmPXafNZtjMVeZbXkNjbaubvyg58zOBccqlaRNvmXamG0qS4Qdo2q1woAAHQmxt1dtzl4PxfJ4lmqpTqaC4moPvy61rQUkKcUUkjMOgwbI4DxRWsTNVPETbDLKphL0wrajMcpBCUpFx0AbxpAXuYx/QmJlqWK5gvvTD0s2kMnVxohKrnoFyBeKvhjhFW9tKjiGeyNKkuMtyMtILACCsJJzknOQSBpbeY8y+Bq15RqMy+22EuVbbSwD18rJWtSldh5SdOy0QE/gyvUqgLdn5ZrJIUziaAw4XVPqL6VZgALgADzwGip4R6AtgOIVNlwzCpcMGVWl0qSgLVySBYBJB1j0eEXD/FlTCHZhxpMu1MFSGCeQ4vInTrve/VaKerCGLX5d9S5OSLc9UVvzUkJwpQ40WUoSCrLcgEXItr0wC3wZ1/yalDrLKpluQYYR9JsCtLylKv18lWl+mA03CNeNeaqKyttXFJ92VGzaUi2W2hzE3Ou8aRPxVOD+hT9Clqu3UUNpM1VH5lrIvNdtZBF+o9kWqAeGh4aAzuqc5znfr8RhQqpznOd+vxGFAXag8yU/0ZvwiDjANA5kp/ozfhEHwChiIeEYDG8WViv0teMXJfEE6E01cqJdKg3lQHnE5v2OgEgdnXHGXxLiJ9bUg5V5xnPU32lZ0tCZZQhjMlCyE5frC+l9DvjT6hhOiVHj/HJHaeUC2Zr+tWNoWyCjcdLEDdbtgY4Fw2ZTi3k0BG3L+YPOZ9oRlJz5s2o03wGVu4yxK/KN1BNZeaLUpT3VMobRkdU44UqvcXF7dFolqdimtzWIKWyak8GW6u5KzSAkWdzOOFtJ00AQ3+sXFXB3Q3KsqceYC5YMMtMyYulDWzNwQQQT5jEpL4QoMs6HWJAIWJ3j1w6v7exTn+t1KOm7sgJIzLjd9oyo5UXIbSVXPZpD8c1I4u/vt9S3Rf8A2gm0KwgBuOHT6M/rbXJu0v8A7Q7b63SMrC0brlwW0+cEQrQDwjChGAzqqc5znfr8RhQqpznOd+vxGFAXWgH+w6f6M34REhGeUmuVJFNlEJmLJSwgAbNPV5oK8v1P8T7tPygLzDRR/L9T/E+7T8oXl+p/ifdp+UBeYUUby/U/xPu0/KEK/U/xPu0/KAvMKKN5fqf4n3aflC8v1P8AE+7T8oC8w0Ufy/U/xPu0/KH8vVP8T7tPygLxCij+Xqn+J92n5Q3l+p/ifdp+UBeYaKP5fqf4n3aflCNfqdj9J92n5QAlUH9pzffr8RhRXZ+qTpnpkl7UuqP1U9Z7IU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Ю. </a:t>
            </a:r>
            <a:r>
              <a:rPr lang="ru-RU" dirty="0" err="1" smtClean="0"/>
              <a:t>Яновський</a:t>
            </a:r>
            <a:r>
              <a:rPr lang="ru-RU" dirty="0" smtClean="0"/>
              <a:t> «</a:t>
            </a:r>
            <a:r>
              <a:rPr lang="ru-RU" dirty="0" err="1" smtClean="0"/>
              <a:t>Майстер</a:t>
            </a:r>
            <a:r>
              <a:rPr lang="ru-RU" dirty="0" smtClean="0"/>
              <a:t> корабля» 1928 </a:t>
            </a:r>
            <a:r>
              <a:rPr lang="ru-RU" dirty="0" err="1" smtClean="0"/>
              <a:t>р</a:t>
            </a:r>
            <a:endParaRPr lang="uk-UA" dirty="0"/>
          </a:p>
        </p:txBody>
      </p:sp>
      <p:pic>
        <p:nvPicPr>
          <p:cNvPr id="5122" name="Picture 2" descr="http://t0.gstatic.com/images?q=tbn:ANd9GcRNTDpY7W9I96aqyY-RnbyOVV484Ol3x7W2f1kXP_cdJRJXXKV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785926"/>
            <a:ext cx="3190892" cy="4467249"/>
          </a:xfrm>
          <a:prstGeom prst="rect">
            <a:avLst/>
          </a:prstGeom>
          <a:noFill/>
        </p:spPr>
      </p:pic>
      <p:pic>
        <p:nvPicPr>
          <p:cNvPr id="5124" name="Picture 4" descr="http://t1.gstatic.com/images?q=tbn:ANd9GcRJTDUSEAku6WCVbzG_Q_n3cF95KLZ5vQlELcnq82kceHR1Tg7b0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1714488"/>
            <a:ext cx="3286148" cy="47510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А. Любченко  «Вертеп» (1928)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098" name="Picture 2" descr="http://t3.gstatic.com/images?q=tbn:ANd9GcR3oyJq5vctsfEFWB6ERLqKbvb7b8-kOaAjo-D6eWz66HJ7KGG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643050"/>
            <a:ext cx="3292950" cy="471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260648"/>
            <a:ext cx="4572000" cy="6597352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Поряд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романами та </a:t>
            </a:r>
            <a:r>
              <a:rPr lang="ru-RU" dirty="0" err="1" smtClean="0"/>
              <a:t>повістями</a:t>
            </a:r>
            <a:r>
              <a:rPr lang="ru-RU" dirty="0" smtClean="0"/>
              <a:t> </a:t>
            </a:r>
            <a:r>
              <a:rPr lang="ru-RU" dirty="0" err="1" smtClean="0"/>
              <a:t>продовжувала</a:t>
            </a:r>
            <a:r>
              <a:rPr lang="ru-RU" dirty="0" smtClean="0"/>
              <a:t> </a:t>
            </a:r>
            <a:r>
              <a:rPr lang="ru-RU" dirty="0" err="1" smtClean="0"/>
              <a:t>розвиватися</a:t>
            </a:r>
            <a:r>
              <a:rPr lang="ru-RU" dirty="0" smtClean="0"/>
              <a:t> </a:t>
            </a:r>
            <a:r>
              <a:rPr lang="ru-RU" dirty="0" err="1" smtClean="0"/>
              <a:t>новелістика</a:t>
            </a:r>
            <a:r>
              <a:rPr lang="ru-RU" dirty="0" smtClean="0"/>
              <a:t>, </a:t>
            </a:r>
            <a:r>
              <a:rPr lang="ru-RU" dirty="0" err="1" smtClean="0"/>
              <a:t>яскравим</a:t>
            </a:r>
            <a:r>
              <a:rPr lang="ru-RU" dirty="0" smtClean="0"/>
              <a:t> </a:t>
            </a:r>
            <a:r>
              <a:rPr lang="ru-RU" dirty="0" err="1" smtClean="0"/>
              <a:t>представником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Г. Косинка.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Основний</a:t>
            </a:r>
            <a:r>
              <a:rPr lang="ru-RU" dirty="0" smtClean="0"/>
              <a:t> мотив, </a:t>
            </a:r>
            <a:r>
              <a:rPr lang="ru-RU" dirty="0" err="1" smtClean="0"/>
              <a:t>осмислюваний</a:t>
            </a:r>
            <a:r>
              <a:rPr lang="ru-RU" dirty="0" smtClean="0"/>
              <a:t> </a:t>
            </a:r>
            <a:r>
              <a:rPr lang="ru-RU" dirty="0" err="1" smtClean="0"/>
              <a:t>письменником</a:t>
            </a:r>
            <a:r>
              <a:rPr lang="ru-RU" dirty="0" smtClean="0"/>
              <a:t>,— драма </a:t>
            </a:r>
            <a:r>
              <a:rPr lang="ru-RU" dirty="0" err="1" smtClean="0"/>
              <a:t>українського</a:t>
            </a:r>
            <a:r>
              <a:rPr lang="ru-RU" dirty="0" smtClean="0"/>
              <a:t> села, </a:t>
            </a:r>
            <a:r>
              <a:rPr lang="ru-RU" dirty="0" err="1" smtClean="0"/>
              <a:t>зумовлена</a:t>
            </a:r>
            <a:r>
              <a:rPr lang="ru-RU" dirty="0" smtClean="0"/>
              <a:t> </a:t>
            </a:r>
            <a:r>
              <a:rPr lang="ru-RU" dirty="0" err="1" smtClean="0"/>
              <a:t>громадянською</a:t>
            </a:r>
            <a:r>
              <a:rPr lang="ru-RU" dirty="0" smtClean="0"/>
              <a:t> </a:t>
            </a:r>
            <a:r>
              <a:rPr lang="ru-RU" dirty="0" err="1" smtClean="0"/>
              <a:t>війною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3074" name="Picture 2" descr="http://t3.gstatic.com/images?q=tbn:ANd9GcQisT20Cwe9CdvNerIK5NdLk-noWhe8MWyUecHzyJ2XdlkIwF-17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0603" y="857232"/>
            <a:ext cx="3493397" cy="51551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В. П</a:t>
            </a:r>
            <a:r>
              <a:rPr lang="uk-UA" dirty="0" err="1" smtClean="0"/>
              <a:t>ідмогильний</a:t>
            </a:r>
            <a:r>
              <a:rPr lang="uk-UA" dirty="0" smtClean="0"/>
              <a:t> </a:t>
            </a:r>
            <a:r>
              <a:rPr lang="uk-UA" dirty="0" err="1" smtClean="0"/>
              <a:t>“Місто”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2050" name="Picture 2" descr="http://t3.gstatic.com/images?q=tbn:ANd9GcQ0H4Z2kUznUQY2P4tGpL_7kXu9ZQE1FVumMaGT7oLrgG6cn4B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344770"/>
            <a:ext cx="3500462" cy="5513230"/>
          </a:xfrm>
          <a:prstGeom prst="rect">
            <a:avLst/>
          </a:prstGeom>
          <a:noFill/>
        </p:spPr>
      </p:pic>
      <p:pic>
        <p:nvPicPr>
          <p:cNvPr id="2052" name="Picture 4" descr="http://t0.gstatic.com/images?q=tbn:ANd9GcRaQzJpiSzsJfHkTFf5XSnBQLCpL72uPw7lN7KyQxYouYwsPXI0X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30802" y="1500174"/>
            <a:ext cx="4013198" cy="5357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0"/>
            <a:ext cx="7460902" cy="6858000"/>
          </a:xfrm>
        </p:spPr>
        <p:txBody>
          <a:bodyPr>
            <a:normAutofit/>
          </a:bodyPr>
          <a:lstStyle/>
          <a:p>
            <a:r>
              <a:rPr lang="uk-UA" dirty="0"/>
              <a:t>Оскільки персонажами таких творів була інтелігенція, зневажливо </a:t>
            </a:r>
            <a:r>
              <a:rPr lang="uk-UA" dirty="0" err="1"/>
              <a:t>обізвана</a:t>
            </a:r>
            <a:r>
              <a:rPr lang="uk-UA" dirty="0"/>
              <a:t>, за більшовицькою термінологією, «спецами», то ці талановиті книги зазнали нищівної вульгарної критики. До речі, не обминала вона і прози, де йшлося про трудящих, але недостатньо, мовляв, надавалося уваги «класовій свідомості». Якщо письменник спромагався виконати оті вимоги, його твір утрачав художню якість.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</TotalTime>
  <Words>186</Words>
  <Application>Microsoft Office PowerPoint</Application>
  <PresentationFormat>Экран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ПРОЗА 20-Х РОКІВ ХХ СТОЛІТТЯ</vt:lpstr>
      <vt:lpstr>Презентация PowerPoint</vt:lpstr>
      <vt:lpstr> М. Хвильового «Сині етюди» (1923)</vt:lpstr>
      <vt:lpstr>М. Йогансен «Подорож ученого доктора Леонардо та його майбутньої коханки прекрасної Аль-чести в Слобожанську Швейцарію» </vt:lpstr>
      <vt:lpstr>Ю. Яновський «Майстер корабля» 1928 р</vt:lpstr>
      <vt:lpstr>А. Любченко  «Вертеп» (1928) </vt:lpstr>
      <vt:lpstr>Презентация PowerPoint</vt:lpstr>
      <vt:lpstr>В. Підмогильний “Місто”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user</cp:lastModifiedBy>
  <cp:revision>9</cp:revision>
  <dcterms:created xsi:type="dcterms:W3CDTF">2012-10-02T17:13:12Z</dcterms:created>
  <dcterms:modified xsi:type="dcterms:W3CDTF">2014-07-06T10:56:52Z</dcterms:modified>
</cp:coreProperties>
</file>